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ags/tag8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ags/tag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tags/tag10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tags/tag1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2.xml" ContentType="application/vnd.openxmlformats-officedocument.theme+xml"/>
  <Override PartName="/ppt/tags/tag12.xml" ContentType="application/vnd.openxmlformats-officedocument.presentationml.tags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tags/tag13.xml" ContentType="application/vnd.openxmlformats-officedocument.presentationml.tags+xml"/>
  <Override PartName="/ppt/slideLayouts/slideLayout32.xml" ContentType="application/vnd.openxmlformats-officedocument.presentationml.slideLayout+xml"/>
  <Override PartName="/ppt/theme/theme14.xml" ContentType="application/vnd.openxmlformats-officedocument.theme+xml"/>
  <Override PartName="/ppt/tags/tag1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5.xml" ContentType="application/vnd.openxmlformats-officedocument.theme+xml"/>
  <Override PartName="/ppt/tags/tag15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6.xml" ContentType="application/vnd.openxmlformats-officedocument.theme+xml"/>
  <Override PartName="/ppt/tags/tag16.xml" ContentType="application/vnd.openxmlformats-officedocument.presentationml.tags+xml"/>
  <Override PartName="/ppt/slideLayouts/slideLayout43.xml" ContentType="application/vnd.openxmlformats-officedocument.presentationml.slideLayout+xml"/>
  <Override PartName="/ppt/theme/theme17.xml" ContentType="application/vnd.openxmlformats-officedocument.theme+xml"/>
  <Override PartName="/ppt/tags/tag17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tags/tag18.xml" ContentType="application/vnd.openxmlformats-officedocument.presentationml.tags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tags/tag19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0.xml" ContentType="application/vnd.openxmlformats-officedocument.theme+xml"/>
  <Override PartName="/ppt/tags/tag20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1.xml" ContentType="application/vnd.openxmlformats-officedocument.theme+xml"/>
  <Override PartName="/ppt/tags/tag21.xml" ContentType="application/vnd.openxmlformats-officedocument.presentationml.tags+xml"/>
  <Override PartName="/ppt/theme/theme2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82" r:id="rId2"/>
    <p:sldMasterId id="2147483684" r:id="rId3"/>
    <p:sldMasterId id="2147483715" r:id="rId4"/>
    <p:sldMasterId id="2147483732" r:id="rId5"/>
    <p:sldMasterId id="2147483738" r:id="rId6"/>
    <p:sldMasterId id="2147483759" r:id="rId7"/>
    <p:sldMasterId id="2147483766" r:id="rId8"/>
    <p:sldMasterId id="2147483799" r:id="rId9"/>
    <p:sldMasterId id="2147483820" r:id="rId10"/>
    <p:sldMasterId id="2147483826" r:id="rId11"/>
    <p:sldMasterId id="2147483872" r:id="rId12"/>
    <p:sldMasterId id="2147483888" r:id="rId13"/>
    <p:sldMasterId id="2147483934" r:id="rId14"/>
    <p:sldMasterId id="2147483937" r:id="rId15"/>
    <p:sldMasterId id="2147483941" r:id="rId16"/>
    <p:sldMasterId id="2147483950" r:id="rId17"/>
    <p:sldMasterId id="2147483992" r:id="rId18"/>
    <p:sldMasterId id="2147484006" r:id="rId19"/>
    <p:sldMasterId id="2147484012" r:id="rId20"/>
    <p:sldMasterId id="2147484026" r:id="rId21"/>
  </p:sldMasterIdLst>
  <p:notesMasterIdLst>
    <p:notesMasterId r:id="rId37"/>
  </p:notesMasterIdLst>
  <p:sldIdLst>
    <p:sldId id="260" r:id="rId22"/>
    <p:sldId id="258" r:id="rId23"/>
    <p:sldId id="259" r:id="rId24"/>
    <p:sldId id="261" r:id="rId25"/>
    <p:sldId id="262" r:id="rId26"/>
    <p:sldId id="264" r:id="rId27"/>
    <p:sldId id="265" r:id="rId28"/>
    <p:sldId id="263" r:id="rId29"/>
    <p:sldId id="273" r:id="rId30"/>
    <p:sldId id="272" r:id="rId31"/>
    <p:sldId id="266" r:id="rId32"/>
    <p:sldId id="267" r:id="rId33"/>
    <p:sldId id="269" r:id="rId34"/>
    <p:sldId id="271" r:id="rId35"/>
    <p:sldId id="2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I" id="{70D81B42-F421-4113-BA65-95C09A0D7FA6}">
          <p14:sldIdLst>
            <p14:sldId id="260"/>
            <p14:sldId id="258"/>
            <p14:sldId id="259"/>
            <p14:sldId id="261"/>
            <p14:sldId id="262"/>
            <p14:sldId id="264"/>
            <p14:sldId id="265"/>
            <p14:sldId id="263"/>
            <p14:sldId id="273"/>
            <p14:sldId id="272"/>
            <p14:sldId id="266"/>
            <p14:sldId id="267"/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B"/>
    <a:srgbClr val="181A1C"/>
    <a:srgbClr val="687078"/>
    <a:srgbClr val="000000"/>
    <a:srgbClr val="F1F4F7"/>
    <a:srgbClr val="42474C"/>
    <a:srgbClr val="D2D9E1"/>
    <a:srgbClr val="B1E5FB"/>
    <a:srgbClr val="D8F2FD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88143" autoAdjust="0"/>
  </p:normalViewPr>
  <p:slideViewPr>
    <p:cSldViewPr snapToGrid="0" snapToObjects="1">
      <p:cViewPr>
        <p:scale>
          <a:sx n="92" d="100"/>
          <a:sy n="92" d="100"/>
        </p:scale>
        <p:origin x="-342" y="-2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viewProps" Target="viewProps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EC079-DE41-4354-AC49-718BD2F95B9C}" type="datetimeFigureOut">
              <a:rPr lang="en-US" smtClean="0"/>
              <a:t>260223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4A6EA-D31D-4DDC-B63A-7DD3FDB26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90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1174949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6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5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33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6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1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0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260223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7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21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20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Background Picture</a:t>
            </a:r>
            <a:br>
              <a:rPr lang="en-US" dirty="0"/>
            </a:br>
            <a:r>
              <a:rPr lang="en-US" dirty="0"/>
              <a:t>to this Block via right-click</a:t>
            </a:r>
            <a:br>
              <a:rPr lang="en-US" dirty="0"/>
            </a:br>
            <a:r>
              <a:rPr lang="en-US" dirty="0"/>
              <a:t>and selecting “Format Shape…”</a:t>
            </a:r>
          </a:p>
          <a:p>
            <a:r>
              <a:rPr lang="en-US" dirty="0"/>
              <a:t>In the same panel, adjust</a:t>
            </a:r>
            <a:br>
              <a:rPr lang="en-US" dirty="0"/>
            </a:br>
            <a:r>
              <a:rPr lang="en-US" dirty="0"/>
              <a:t>transparency so that contrast</a:t>
            </a:r>
            <a:br>
              <a:rPr lang="en-US" dirty="0"/>
            </a:br>
            <a:r>
              <a:rPr lang="en-US" dirty="0"/>
              <a:t>between text and image is satisfactory.</a:t>
            </a:r>
          </a:p>
          <a:p>
            <a:r>
              <a:rPr lang="en-US" dirty="0"/>
              <a:t>Delete this text after you are finished.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8BE12-9605-A548-A8FC-F52A17CE2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2695533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19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260223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8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38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260223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66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DEA6-A613-4E2A-8149-ACFF64D7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45471-F7F4-4C03-AE1E-3881F30EF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F9A87-D21B-4641-80B1-C69E3DA0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260223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AA389-7EB7-432E-8470-B3ED5A89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7D139-5B64-4BBC-B4B9-53AA9F19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8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46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47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21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41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BA0483-0EBB-4349-96D1-D13BB640B723}"/>
              </a:ext>
            </a:extLst>
          </p:cNvPr>
          <p:cNvSpPr/>
          <p:nvPr userDrawn="1"/>
        </p:nvSpPr>
        <p:spPr>
          <a:xfrm>
            <a:off x="831850" y="3979507"/>
            <a:ext cx="304800" cy="67981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54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02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75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3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92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3803207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Background Picture</a:t>
            </a:r>
            <a:br>
              <a:rPr lang="en-US" dirty="0"/>
            </a:br>
            <a:r>
              <a:rPr lang="en-US" dirty="0"/>
              <a:t>to this Block via right-click</a:t>
            </a:r>
            <a:br>
              <a:rPr lang="en-US" dirty="0"/>
            </a:br>
            <a:r>
              <a:rPr lang="en-US" dirty="0"/>
              <a:t>and selecting “Format Shape…”</a:t>
            </a:r>
          </a:p>
          <a:p>
            <a:r>
              <a:rPr lang="en-US" dirty="0"/>
              <a:t>In the same panel, adjust</a:t>
            </a:r>
            <a:br>
              <a:rPr lang="en-US" dirty="0"/>
            </a:br>
            <a:r>
              <a:rPr lang="en-US" dirty="0"/>
              <a:t>transparency so that contrast</a:t>
            </a:r>
            <a:br>
              <a:rPr lang="en-US" dirty="0"/>
            </a:br>
            <a:r>
              <a:rPr lang="en-US" dirty="0"/>
              <a:t>between text and image is satisfactory.</a:t>
            </a:r>
          </a:p>
          <a:p>
            <a:r>
              <a:rPr lang="en-US" dirty="0"/>
              <a:t>Delete this text after you are finished.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8BE12-9605-A548-A8FC-F52A17CE2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289436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BA0483-0EBB-4349-96D1-D13BB640B723}"/>
              </a:ext>
            </a:extLst>
          </p:cNvPr>
          <p:cNvSpPr/>
          <p:nvPr userDrawn="1"/>
        </p:nvSpPr>
        <p:spPr>
          <a:xfrm>
            <a:off x="831850" y="3979507"/>
            <a:ext cx="304800" cy="67981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95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Presentation – Edit using Master Slides</a:t>
            </a:r>
          </a:p>
        </p:txBody>
      </p:sp>
    </p:spTree>
    <p:extLst>
      <p:ext uri="{BB962C8B-B14F-4D97-AF65-F5344CB8AC3E}">
        <p14:creationId xmlns:p14="http://schemas.microsoft.com/office/powerpoint/2010/main" val="4201471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91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Presentation – Edit using Master Slides</a:t>
            </a:r>
          </a:p>
        </p:txBody>
      </p:sp>
    </p:spTree>
    <p:extLst>
      <p:ext uri="{BB962C8B-B14F-4D97-AF65-F5344CB8AC3E}">
        <p14:creationId xmlns:p14="http://schemas.microsoft.com/office/powerpoint/2010/main" val="272008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Pictures"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139A93-2842-264E-917C-05D95B1F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4F29B7-3A76-6549-B152-7AC21B2E8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5188" y="1044585"/>
            <a:ext cx="6334125" cy="44910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09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033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1104848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56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4259532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Background Picture</a:t>
            </a:r>
            <a:br>
              <a:rPr lang="en-US" dirty="0"/>
            </a:br>
            <a:r>
              <a:rPr lang="en-US" dirty="0"/>
              <a:t>to this Block via right-click</a:t>
            </a:r>
            <a:br>
              <a:rPr lang="en-US" dirty="0"/>
            </a:br>
            <a:r>
              <a:rPr lang="en-US" dirty="0"/>
              <a:t>and selecting “Format Shape…”</a:t>
            </a:r>
          </a:p>
          <a:p>
            <a:r>
              <a:rPr lang="en-US" dirty="0"/>
              <a:t>In the same panel, adjust</a:t>
            </a:r>
            <a:br>
              <a:rPr lang="en-US" dirty="0"/>
            </a:br>
            <a:r>
              <a:rPr lang="en-US" dirty="0"/>
              <a:t>transparency so that contrast</a:t>
            </a:r>
            <a:br>
              <a:rPr lang="en-US" dirty="0"/>
            </a:br>
            <a:r>
              <a:rPr lang="en-US" dirty="0"/>
              <a:t>between text and image is satisfactory.</a:t>
            </a:r>
          </a:p>
          <a:p>
            <a:r>
              <a:rPr lang="en-US" dirty="0"/>
              <a:t>Delete this text after you are finished.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8BE12-9605-A548-A8FC-F52A17CE2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1197848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NeueHaasGroteskDisp Pro" panose="020B05040202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BA0483-0EBB-4349-96D1-D13BB640B723}"/>
              </a:ext>
            </a:extLst>
          </p:cNvPr>
          <p:cNvSpPr/>
          <p:nvPr userDrawn="1"/>
        </p:nvSpPr>
        <p:spPr>
          <a:xfrm>
            <a:off x="831850" y="3979507"/>
            <a:ext cx="304800" cy="67981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5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Tracking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22505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81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Pictures"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4F29B7-3A76-6549-B152-7AC21B2E8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5188" y="1044585"/>
            <a:ext cx="6334125" cy="44910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6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727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096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0" i="0">
                <a:solidFill>
                  <a:srgbClr val="009BDB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717530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Tracking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2876730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3FCA-ACBD-0845-B452-015EC8081A8C}" type="datetimeFigureOut">
              <a:rPr lang="en-US" smtClean="0"/>
              <a:t>260223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480B-EDEA-5443-9CD9-5ACD3A13D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7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09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29;p90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30;p9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591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42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28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1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260223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Pictures"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139A93-2842-264E-917C-05D95B1F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4F29B7-3A76-6549-B152-7AC21B2E8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5188" y="1044585"/>
            <a:ext cx="6334125" cy="44910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43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57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9C7B6-7257-4328-95D1-A0C984A5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9D524-E181-4BAA-9679-4DEB101159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260223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412965-0AD3-4A56-B22C-72FFD57F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0F6C6-8C43-4486-B72D-AD672918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7ACB1-F4C6-44F5-94FD-74AEDF0E1AA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1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96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19431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15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9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10.bin"/><Relationship Id="rId5" Type="http://schemas.openxmlformats.org/officeDocument/2006/relationships/tags" Target="../tags/tag10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tags" Target="../tags/tag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12.bin"/><Relationship Id="rId5" Type="http://schemas.openxmlformats.org/officeDocument/2006/relationships/tags" Target="../tags/tag1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tags" Target="../tags/tag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39.xml"/><Relationship Id="rId10" Type="http://schemas.openxmlformats.org/officeDocument/2006/relationships/tags" Target="../tags/tag16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oleObject" Target="../embeddings/oleObject17.bin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13.bin"/><Relationship Id="rId5" Type="http://schemas.openxmlformats.org/officeDocument/2006/relationships/tags" Target="../tags/tag20.xml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tags" Target="../tags/tag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7.bin"/><Relationship Id="rId5" Type="http://schemas.openxmlformats.org/officeDocument/2006/relationships/tags" Target="../tags/tag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tags" Target="../tags/tag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9.bin"/><Relationship Id="rId5" Type="http://schemas.openxmlformats.org/officeDocument/2006/relationships/tags" Target="../tags/tag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2D33725-6702-7810-463F-4BD205039F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4206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56" imgH="557" progId="TCLayout.ActiveDocument.1">
                  <p:embed/>
                </p:oleObj>
              </mc:Choice>
              <mc:Fallback>
                <p:oleObj name="think-cell Slide" r:id="rId11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86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7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rgbClr val="1A1A1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E9E9E"/>
        </a:buClr>
        <a:buFont typeface="System Font Regular"/>
        <a:buChar char="–"/>
        <a:defRPr sz="30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6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2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8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6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0993985-285F-6475-F81D-CAA16372CC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44147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7738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3" r:id="rId2"/>
    <p:sldLayoutId id="2147483825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31F0BB-F23B-0571-01EF-0798E71432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27662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31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2A7B47-9648-20B3-70BB-E4B1DD2C6D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3241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05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4D1B09B-7FA6-3720-CC93-3AD4044A68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17809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4D1B09B-7FA6-3720-CC93-3AD4044A68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903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BADBDDD-8E84-F2F9-AF2E-E3CC0C164D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644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ADBDDD-8E84-F2F9-AF2E-E3CC0C164D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717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31F0BB-F23B-0571-01EF-0798E71432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27662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31F0BB-F23B-0571-01EF-0798E71432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8064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D72CA4D-F166-1FC5-DD3B-2C0A4C4C0A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28935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56" imgH="557" progId="TCLayout.ActiveDocument.1">
                  <p:embed/>
                </p:oleObj>
              </mc:Choice>
              <mc:Fallback>
                <p:oleObj name="think-cell Slide" r:id="rId11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72CA4D-F166-1FC5-DD3B-2C0A4C4C0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273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rgbClr val="1A1A1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E9E9E"/>
        </a:buClr>
        <a:buFont typeface="System Font Regular"/>
        <a:buChar char="–"/>
        <a:defRPr sz="30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6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2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8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6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A48F035-1ACD-912A-B462-A042C70154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6767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48F035-1ACD-912A-B462-A042C70154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73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BC63457-AA4F-18D6-350D-64FADDC828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9700850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56" imgH="557" progId="TCLayout.ActiveDocument.1">
                  <p:embed/>
                </p:oleObj>
              </mc:Choice>
              <mc:Fallback>
                <p:oleObj name="think-cell Slide" r:id="rId15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C63457-AA4F-18D6-350D-64FADDC82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8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3" r:id="rId10"/>
    <p:sldLayoutId id="2147484004" r:id="rId11"/>
    <p:sldLayoutId id="2147484005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i="0" kern="1200">
          <a:solidFill>
            <a:srgbClr val="1A1A1C"/>
          </a:solidFill>
          <a:latin typeface="NeueHaasGroteskDisp Pro Md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E9E9E"/>
        </a:buClr>
        <a:buFont typeface="System Font Regular"/>
        <a:buChar char="–"/>
        <a:defRPr sz="3000" b="0" i="0" kern="1200">
          <a:solidFill>
            <a:srgbClr val="1A1A1C"/>
          </a:solidFill>
          <a:latin typeface="NeueHaasGroteskDisp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600" b="0" i="0" kern="1200">
          <a:solidFill>
            <a:srgbClr val="1A1A1C"/>
          </a:solidFill>
          <a:latin typeface="NeueHaasGroteskDisp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200" b="0" i="0" kern="1200">
          <a:solidFill>
            <a:srgbClr val="1A1A1C"/>
          </a:solidFill>
          <a:latin typeface="NeueHaasGroteskDisp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800" b="0" i="0" kern="1200">
          <a:solidFill>
            <a:srgbClr val="1A1A1C"/>
          </a:solidFill>
          <a:latin typeface="NeueHaasGroteskDisp Pro Md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600" b="0" i="0" kern="1200">
          <a:solidFill>
            <a:srgbClr val="1A1A1C"/>
          </a:solidFill>
          <a:latin typeface="NeueHaasGroteskDisp Pro Md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4555520-B205-D503-2656-E66B94B318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5179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555520-B205-D503-2656-E66B94B318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1750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15911A-BAF3-CE17-89C2-90AEAA8235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41972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Title Placeholder 7">
            <a:extLst>
              <a:ext uri="{FF2B5EF4-FFF2-40B4-BE49-F238E27FC236}">
                <a16:creationId xmlns:a16="http://schemas.microsoft.com/office/drawing/2014/main" id="{900290B0-14B8-4A16-9D29-0975E33E50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0299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330BC0E-AA5B-2279-9711-F3676D405D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40440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30BC0E-AA5B-2279-9711-F3676D405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9662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81B906E-E1BE-10EC-6713-9B1244A382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73092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1B906E-E1BE-10EC-6713-9B1244A382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6994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30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D107693-8CE9-1F1F-971A-5A4B95B1A0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07163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99175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BC83A3C-BA65-CCF9-2626-50E457650F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953479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1388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F3ACD30-9EB7-1047-38D7-C796506887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5698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0094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81B906E-E1BE-10EC-6713-9B1244A382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73092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508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647BC5-4B00-C61B-0F9F-78B118604C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79877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61450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2" r:id="rId2"/>
    <p:sldLayoutId id="2147483763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2A0C53D-E817-0811-DDF4-D04004786D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296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3686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375CEB6-9892-28D3-E71B-9AC80E81C9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115069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8751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2" r:id="rId2"/>
    <p:sldLayoutId id="2147483803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wagner.com/wsj-ai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usiness.columbia.edu/insights/climate/race-power-data-centers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54e274c5-de86-4b3e-96a9-95a46b5e48a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ture.com/articles/s41586-025-09922-y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ture.com/articles/s41586-025-09922-y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cience.org/content/article/ai-has-supercharged-scientists-may-have-shrunk-science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ustralian.com.au/weekend-australian-magazine/how-australias-university-students-are-using-to-ai-to-cheat-their-way-to-a-degree/news-story/2bd02fe5c5dce5c74914fc01bf883df0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linkedin.com/posts/chrisdbbradley_as-someone-who-for-many-years-has-had-to-activity-7425651139523629056-Ulv8?utm_source=share&amp;utm_medium=member_desktop&amp;rcm=ACoAAAAz28YBQ_BaStDO9r0G8xTkGIvTF-e5hkg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mie Dimon morning reading routine">
            <a:hlinkClick r:id="" action="ppaction://media"/>
            <a:extLst>
              <a:ext uri="{FF2B5EF4-FFF2-40B4-BE49-F238E27FC236}">
                <a16:creationId xmlns:a16="http://schemas.microsoft.com/office/drawing/2014/main" id="{C5A999A3-193C-DBE0-CE44-3845EF00D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0980" b="24902"/>
          <a:stretch>
            <a:fillRect/>
          </a:stretch>
        </p:blipFill>
        <p:spPr>
          <a:xfrm>
            <a:off x="2918013" y="237013"/>
            <a:ext cx="6355976" cy="611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thropic writers">
            <a:extLst>
              <a:ext uri="{FF2B5EF4-FFF2-40B4-BE49-F238E27FC236}">
                <a16:creationId xmlns:a16="http://schemas.microsoft.com/office/drawing/2014/main" id="{C96D5468-1F9E-0C5E-E22E-A0F8F1F6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2657" cy="53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nthropic is hiring a writer with a salary of up to $320,000. Anthropic is  the company behind Claude, arguably the best writing AI in the world. And  they are hiring writers and">
            <a:extLst>
              <a:ext uri="{FF2B5EF4-FFF2-40B4-BE49-F238E27FC236}">
                <a16:creationId xmlns:a16="http://schemas.microsoft.com/office/drawing/2014/main" id="{FABF5430-66E1-FC67-E795-1DBE63F5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78" y="146303"/>
            <a:ext cx="7030194" cy="6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7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23554-01FB-8338-5E7C-36D36A4F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27" y="1034057"/>
            <a:ext cx="3524742" cy="434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1A19-E6B7-DCB9-D37D-89861CEF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034" y="1034057"/>
            <a:ext cx="7001852" cy="51251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39D15-0C74-4AFD-D32E-AB6CA31B4BD9}"/>
              </a:ext>
            </a:extLst>
          </p:cNvPr>
          <p:cNvSpPr/>
          <p:nvPr/>
        </p:nvSpPr>
        <p:spPr>
          <a:xfrm>
            <a:off x="393467" y="6357110"/>
            <a:ext cx="31214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CourseWorks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TurnitIn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check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44606-61C8-E1D3-A208-1235F728CF25}"/>
              </a:ext>
            </a:extLst>
          </p:cNvPr>
          <p:cNvSpPr/>
          <p:nvPr/>
        </p:nvSpPr>
        <p:spPr>
          <a:xfrm>
            <a:off x="4942034" y="6357110"/>
            <a:ext cx="409599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submission analyzed by Claude</a:t>
            </a:r>
          </a:p>
        </p:txBody>
      </p:sp>
    </p:spTree>
    <p:extLst>
      <p:ext uri="{BB962C8B-B14F-4D97-AF65-F5344CB8AC3E}">
        <p14:creationId xmlns:p14="http://schemas.microsoft.com/office/powerpoint/2010/main" val="2407714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83E4A-D243-D1C4-7793-1D0CD902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F1B1CC2-ED2D-042B-8DC5-A802C2F523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339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56" imgH="557" progId="TCLayout.ActiveDocument.1">
                  <p:embed/>
                </p:oleObj>
              </mc:Choice>
              <mc:Fallback>
                <p:oleObj name="think-cell Slide" r:id="rId3" imgW="556" imgH="557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16CD27-A861-6F43-818E-C70B6625A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B453C63-0A90-481A-51BF-59EF3860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65720" cy="4461518"/>
          </a:xfrm>
        </p:spPr>
        <p:txBody>
          <a:bodyPr vert="horz">
            <a:normAutofit/>
          </a:bodyPr>
          <a:lstStyle/>
          <a:p>
            <a:r>
              <a:rPr lang="en-US" dirty="0"/>
              <a:t>The real answer must come via policy (duh!)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Meanwhile, we’re in a 1-to-2(?)-year period, where policies &amp; norms have yet to catch up with technology…</a:t>
            </a:r>
          </a:p>
        </p:txBody>
      </p:sp>
    </p:spTree>
    <p:extLst>
      <p:ext uri="{BB962C8B-B14F-4D97-AF65-F5344CB8AC3E}">
        <p14:creationId xmlns:p14="http://schemas.microsoft.com/office/powerpoint/2010/main" val="180128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1E828-8980-177D-8708-62B03199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5571"/>
            <a:ext cx="10728960" cy="684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0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FF7E1-9663-39CA-305D-4017FC68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7" y="0"/>
            <a:ext cx="7684312" cy="6308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8227E-2D81-DD2A-D1B4-45DF3976E1D7}"/>
              </a:ext>
            </a:extLst>
          </p:cNvPr>
          <p:cNvSpPr/>
          <p:nvPr/>
        </p:nvSpPr>
        <p:spPr>
          <a:xfrm>
            <a:off x="393467" y="6357110"/>
            <a:ext cx="291618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WSJ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(25 September 2024)</a:t>
            </a:r>
          </a:p>
        </p:txBody>
      </p:sp>
    </p:spTree>
    <p:extLst>
      <p:ext uri="{BB962C8B-B14F-4D97-AF65-F5344CB8AC3E}">
        <p14:creationId xmlns:p14="http://schemas.microsoft.com/office/powerpoint/2010/main" val="2887658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8FA1-9D87-EEF3-D5D0-EB21CF269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6B5BD-B261-7065-820A-C1819957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7833">
            <a:off x="186662" y="396794"/>
            <a:ext cx="6400800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C1702-8496-9456-5A01-F645FAD3D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140">
            <a:off x="5602321" y="407437"/>
            <a:ext cx="6400800" cy="358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7C7AE-D8A8-C028-79B1-9875B4125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911" y="3673494"/>
            <a:ext cx="4573592" cy="256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05726-F57E-12E6-8B56-6FEAA46FC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373" y="4031307"/>
            <a:ext cx="4552249" cy="2560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A694FA-A4A9-4F4A-6363-067E168FDA8D}"/>
              </a:ext>
            </a:extLst>
          </p:cNvPr>
          <p:cNvSpPr/>
          <p:nvPr/>
        </p:nvSpPr>
        <p:spPr>
          <a:xfrm>
            <a:off x="393467" y="6357110"/>
            <a:ext cx="43011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Powering Data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(CKI, 23 January 2026)</a:t>
            </a:r>
          </a:p>
        </p:txBody>
      </p:sp>
    </p:spTree>
    <p:extLst>
      <p:ext uri="{BB962C8B-B14F-4D97-AF65-F5344CB8AC3E}">
        <p14:creationId xmlns:p14="http://schemas.microsoft.com/office/powerpoint/2010/main" val="419975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6C6482-0B4D-3DCA-BAEC-8062575B77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1788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Warren Buffett read 5-6 hrs every day">
            <a:hlinkClick r:id="" action="ppaction://media"/>
            <a:extLst>
              <a:ext uri="{FF2B5EF4-FFF2-40B4-BE49-F238E27FC236}">
                <a16:creationId xmlns:a16="http://schemas.microsoft.com/office/drawing/2014/main" id="{5707B556-65E3-1F7C-89A4-47C0353EEE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2588" y="1058956"/>
            <a:ext cx="8426824" cy="47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drew Tate on reading books short">
            <a:hlinkClick r:id="" action="ppaction://media"/>
            <a:extLst>
              <a:ext uri="{FF2B5EF4-FFF2-40B4-BE49-F238E27FC236}">
                <a16:creationId xmlns:a16="http://schemas.microsoft.com/office/drawing/2014/main" id="{18D7CBC3-A188-C53B-2CE8-F942FF30AF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791A915-67A3-A533-4DF5-6F1C5E86147D}"/>
              </a:ext>
            </a:extLst>
          </p:cNvPr>
          <p:cNvGrpSpPr/>
          <p:nvPr/>
        </p:nvGrpSpPr>
        <p:grpSpPr>
          <a:xfrm>
            <a:off x="144565" y="0"/>
            <a:ext cx="11902869" cy="6858000"/>
            <a:chOff x="144565" y="0"/>
            <a:chExt cx="1190286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790264-4431-0DFC-7C08-D16B3AAE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565" y="0"/>
              <a:ext cx="11902869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E82EFE-34C8-A6F5-AEA6-61F58D7AD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9740" y="0"/>
              <a:ext cx="1567693" cy="350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70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8A83-E90E-44B0-CDFC-7544A1C4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80" b="3980"/>
          <a:stretch>
            <a:fillRect/>
          </a:stretch>
        </p:blipFill>
        <p:spPr>
          <a:xfrm>
            <a:off x="0" y="0"/>
            <a:ext cx="12192000" cy="63120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6057E0-8FE2-19C3-A771-672529F3713D}"/>
              </a:ext>
            </a:extLst>
          </p:cNvPr>
          <p:cNvSpPr/>
          <p:nvPr/>
        </p:nvSpPr>
        <p:spPr>
          <a:xfrm>
            <a:off x="393467" y="635711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 February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29C38-C94A-426D-DB65-2CF85DEE6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B1332A-8817-EEEB-6790-0FEDDF3B67D9}"/>
              </a:ext>
            </a:extLst>
          </p:cNvPr>
          <p:cNvSpPr/>
          <p:nvPr/>
        </p:nvSpPr>
        <p:spPr>
          <a:xfrm>
            <a:off x="393467" y="635711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(14 January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7373C-50FA-8528-BEFC-34D32876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3" y="0"/>
            <a:ext cx="6812551" cy="63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4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B93A4-8081-60F6-931C-B7436C3A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4D4EDD-CF79-2BBE-4422-B8BB569F8A64}"/>
              </a:ext>
            </a:extLst>
          </p:cNvPr>
          <p:cNvSpPr/>
          <p:nvPr/>
        </p:nvSpPr>
        <p:spPr>
          <a:xfrm>
            <a:off x="393467" y="635711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(14 January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12FC4-D55B-CBD4-A5EA-371A7527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3" y="0"/>
            <a:ext cx="6812551" cy="6323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C2AE29-5761-9654-2B55-3AE219F6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3810">
            <a:off x="4816425" y="2791764"/>
            <a:ext cx="7080200" cy="32720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556550-5F5D-4C76-B87B-9B7A63035A93}"/>
              </a:ext>
            </a:extLst>
          </p:cNvPr>
          <p:cNvSpPr/>
          <p:nvPr/>
        </p:nvSpPr>
        <p:spPr>
          <a:xfrm>
            <a:off x="8609419" y="6357110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(14 January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3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D100-32A8-269E-34D9-C80E4E2B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8C49A30-F708-28D3-B918-50363516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6" y="0"/>
            <a:ext cx="5020940" cy="63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B80E49-1CB5-1373-4262-05BBC77B9A5D}"/>
              </a:ext>
            </a:extLst>
          </p:cNvPr>
          <p:cNvSpPr/>
          <p:nvPr/>
        </p:nvSpPr>
        <p:spPr>
          <a:xfrm>
            <a:off x="393467" y="6357110"/>
            <a:ext cx="52288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AU" sz="1800" b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Lobotomised by AI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”, The Australian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(6 Feb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565D0-3760-9416-ED49-0DD449C60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890" y="809259"/>
            <a:ext cx="6677109" cy="4922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54C521-342B-71A6-54F6-78AC3F1B0E9C}"/>
              </a:ext>
            </a:extLst>
          </p:cNvPr>
          <p:cNvSpPr/>
          <p:nvPr/>
        </p:nvSpPr>
        <p:spPr>
          <a:xfrm>
            <a:off x="8609419" y="6357110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(6 Feb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9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B551-056E-8B08-52DD-C5888986B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thropic writers">
            <a:extLst>
              <a:ext uri="{FF2B5EF4-FFF2-40B4-BE49-F238E27FC236}">
                <a16:creationId xmlns:a16="http://schemas.microsoft.com/office/drawing/2014/main" id="{C9E1659A-F26B-7F51-A44A-CC30A974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2657" cy="53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47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BS_Blue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-2020-cbs-powerpoint_arial" id="{ED79E7A4-751D-5646-BA0E-B928C2D4467C}" vid="{FE43E737-6786-7D43-B24E-2750F3D3738F}"/>
    </a:ext>
  </a:extLst>
</a:theme>
</file>

<file path=ppt/theme/theme10.xml><?xml version="1.0" encoding="utf-8"?>
<a:theme xmlns:a="http://schemas.openxmlformats.org/drawingml/2006/main" name="8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BS_Blue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-2020-cbs-powerpoint_arial" id="{ED79E7A4-751D-5646-BA0E-B928C2D4467C}" vid="{FE43E737-6786-7D43-B24E-2750F3D3738F}"/>
    </a:ext>
  </a:extLst>
</a:theme>
</file>

<file path=ppt/theme/theme17.xml><?xml version="1.0" encoding="utf-8"?>
<a:theme xmlns:a="http://schemas.openxmlformats.org/drawingml/2006/main" name="14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CBS_Blue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-2020-cbs-powerpoint_nhg" id="{8050EF48-32DC-5C40-84A2-14AF134F2C43}" vid="{5184453C-D8D4-C044-A99B-A133FC4E7F49}"/>
    </a:ext>
  </a:extLst>
</a:theme>
</file>

<file path=ppt/theme/theme19.xml><?xml version="1.0" encoding="utf-8"?>
<a:theme xmlns:a="http://schemas.openxmlformats.org/drawingml/2006/main" name="15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Nuclear CBS-220223-gw</Template>
  <TotalTime>1869</TotalTime>
  <Words>102</Words>
  <Application>Microsoft Office PowerPoint</Application>
  <PresentationFormat>Widescreen</PresentationFormat>
  <Paragraphs>11</Paragraphs>
  <Slides>15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Arial</vt:lpstr>
      <vt:lpstr>Calibri</vt:lpstr>
      <vt:lpstr>NeueHaasGroteskDisp Pro</vt:lpstr>
      <vt:lpstr>NeueHaasGroteskDisp Pro Md</vt:lpstr>
      <vt:lpstr>System Font Regular</vt:lpstr>
      <vt:lpstr>Times</vt:lpstr>
      <vt:lpstr>CBS_Blue Themes</vt:lpstr>
      <vt:lpstr>3_Photo slide</vt:lpstr>
      <vt:lpstr>Photo slide</vt:lpstr>
      <vt:lpstr>1_Photo slide</vt:lpstr>
      <vt:lpstr>2_Photo slide</vt:lpstr>
      <vt:lpstr>4_Photo slide</vt:lpstr>
      <vt:lpstr>5_Photo slide</vt:lpstr>
      <vt:lpstr>6_Photo slide</vt:lpstr>
      <vt:lpstr>7_Photo slide</vt:lpstr>
      <vt:lpstr>8_Photo slide</vt:lpstr>
      <vt:lpstr>9_Photo slide</vt:lpstr>
      <vt:lpstr>10_Photo slide</vt:lpstr>
      <vt:lpstr>11_Photo slide</vt:lpstr>
      <vt:lpstr>13_Photo slide</vt:lpstr>
      <vt:lpstr>12_Photo slide</vt:lpstr>
      <vt:lpstr>2_CBS_Blue Themes</vt:lpstr>
      <vt:lpstr>14_Photo slide</vt:lpstr>
      <vt:lpstr>3_CBS_Blue Themes</vt:lpstr>
      <vt:lpstr>15_Photo slide</vt:lpstr>
      <vt:lpstr>16_Photo slide</vt:lpstr>
      <vt:lpstr>17_Photo slide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real answer must come via policy (duh!)  Meanwhile, we’re in a 1-to-2(?)-year period, where policies &amp; norms have yet to catch up with technology…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Gernot Wagner</dc:creator>
  <cp:lastModifiedBy>Gernot Wagner</cp:lastModifiedBy>
  <cp:revision>95</cp:revision>
  <dcterms:created xsi:type="dcterms:W3CDTF">2022-02-23T13:27:01Z</dcterms:created>
  <dcterms:modified xsi:type="dcterms:W3CDTF">2026-02-23T16:08:18Z</dcterms:modified>
</cp:coreProperties>
</file>